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8" r:id="rId4"/>
    <p:sldId id="258" r:id="rId5"/>
    <p:sldId id="259" r:id="rId6"/>
    <p:sldId id="260" r:id="rId7"/>
    <p:sldId id="279" r:id="rId8"/>
    <p:sldId id="273" r:id="rId9"/>
    <p:sldId id="270" r:id="rId10"/>
    <p:sldId id="274" r:id="rId11"/>
    <p:sldId id="275" r:id="rId12"/>
    <p:sldId id="280" r:id="rId13"/>
    <p:sldId id="276" r:id="rId14"/>
    <p:sldId id="277"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Prompt Light" panose="020B0604020202020204" charset="-34"/>
      <p:regular r:id="rId20"/>
    </p:embeddedFont>
    <p:embeddedFont>
      <p:font typeface="Prompt Light Bold" panose="020B0604020202020204" charset="-3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l="21334" t="14486" r="1200" b="2011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4729810" y="1209675"/>
            <a:ext cx="12743155" cy="7555497"/>
          </a:xfrm>
          <a:prstGeom prst="rect">
            <a:avLst/>
          </a:prstGeom>
          <a:solidFill>
            <a:srgbClr val="EBEFFE">
              <a:alpha val="60784"/>
            </a:srgbClr>
          </a:solidFill>
        </p:spPr>
      </p:sp>
      <p:pic>
        <p:nvPicPr>
          <p:cNvPr id="3" name="Picture 3"/>
          <p:cNvPicPr>
            <a:picLocks noChangeAspect="1"/>
          </p:cNvPicPr>
          <p:nvPr/>
        </p:nvPicPr>
        <p:blipFill>
          <a:blip r:embed="rId3"/>
          <a:srcRect/>
          <a:stretch>
            <a:fillRect/>
          </a:stretch>
        </p:blipFill>
        <p:spPr>
          <a:xfrm>
            <a:off x="6998382" y="1493253"/>
            <a:ext cx="8577487" cy="5586088"/>
          </a:xfrm>
          <a:prstGeom prst="rect">
            <a:avLst/>
          </a:prstGeom>
        </p:spPr>
      </p:pic>
      <p:sp>
        <p:nvSpPr>
          <p:cNvPr id="4" name="TextBox 4"/>
          <p:cNvSpPr txBox="1"/>
          <p:nvPr/>
        </p:nvSpPr>
        <p:spPr>
          <a:xfrm>
            <a:off x="4960028" y="7446912"/>
            <a:ext cx="12454170" cy="1251585"/>
          </a:xfrm>
          <a:prstGeom prst="rect">
            <a:avLst/>
          </a:prstGeom>
        </p:spPr>
        <p:txBody>
          <a:bodyPr lIns="0" tIns="0" rIns="0" bIns="0" rtlCol="0" anchor="t">
            <a:spAutoFit/>
          </a:bodyPr>
          <a:lstStyle/>
          <a:p>
            <a:pPr algn="ctr">
              <a:lnSpc>
                <a:spcPts val="5040"/>
              </a:lnSpc>
            </a:pPr>
            <a:r>
              <a:rPr lang="en-US" sz="3600">
                <a:solidFill>
                  <a:srgbClr val="364182"/>
                </a:solidFill>
                <a:latin typeface="Prompt Light Bold"/>
              </a:rPr>
              <a:t>IN THE FRAMEWORK OF THE AMERICAN SPACES PROGRAM INITIATED BY THE U.S. STATE DEPARTMENT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t="15243" b="9757"/>
          <a:stretch/>
        </p:blipFill>
        <p:spPr>
          <a:xfrm>
            <a:off x="20" y="10"/>
            <a:ext cx="18287980" cy="10286990"/>
          </a:xfrm>
          <a:prstGeom prst="rect">
            <a:avLst/>
          </a:prstGeom>
        </p:spPr>
      </p:pic>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1232931" y="3416419"/>
            <a:ext cx="7055069" cy="687058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3"/>
          <p:cNvSpPr txBox="1"/>
          <p:nvPr/>
        </p:nvSpPr>
        <p:spPr>
          <a:xfrm>
            <a:off x="12033031" y="4847896"/>
            <a:ext cx="5778062" cy="275108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100" spc="-50">
                <a:latin typeface="+mj-lt"/>
                <a:ea typeface="+mj-ea"/>
                <a:cs typeface="+mj-cs"/>
              </a:rPr>
              <a:t>High School Outreach and Educational Orientation Programs </a:t>
            </a: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220496" y="7685689"/>
            <a:ext cx="140313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t="3456" b="21544"/>
          <a:stretch/>
        </p:blipFill>
        <p:spPr>
          <a:xfrm>
            <a:off x="20" y="30089"/>
            <a:ext cx="18287980" cy="10286990"/>
          </a:xfrm>
          <a:prstGeom prst="rect">
            <a:avLst/>
          </a:prstGeom>
        </p:spPr>
      </p:pic>
      <p:sp>
        <p:nvSpPr>
          <p:cNvPr id="2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1232931" y="3416419"/>
            <a:ext cx="7055069" cy="687058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3"/>
          <p:cNvSpPr txBox="1"/>
          <p:nvPr/>
        </p:nvSpPr>
        <p:spPr>
          <a:xfrm>
            <a:off x="12033031" y="4847896"/>
            <a:ext cx="5778062" cy="275108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spc="-50">
                <a:latin typeface="+mj-lt"/>
                <a:ea typeface="+mj-ea"/>
                <a:cs typeface="+mj-cs"/>
              </a:rPr>
              <a:t>Summer University and Camp Activities</a:t>
            </a:r>
          </a:p>
        </p:txBody>
      </p:sp>
      <p:cxnSp>
        <p:nvCxnSpPr>
          <p:cNvPr id="24" name="Straight Connector 1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220496" y="7685689"/>
            <a:ext cx="140313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F45F29AB-35D3-4F29-A125-5CF2404F50C0}"/>
              </a:ext>
            </a:extLst>
          </p:cNvPr>
          <p:cNvPicPr>
            <a:picLocks noChangeAspect="1"/>
          </p:cNvPicPr>
          <p:nvPr/>
        </p:nvPicPr>
        <p:blipFill rotWithShape="1">
          <a:blip r:embed="rId2"/>
          <a:srcRect b="10714"/>
          <a:stretch/>
        </p:blipFill>
        <p:spPr>
          <a:xfrm>
            <a:off x="0" y="11"/>
            <a:ext cx="18288000" cy="10287000"/>
          </a:xfrm>
          <a:prstGeom prst="rect">
            <a:avLst/>
          </a:prstGeom>
        </p:spPr>
      </p:pic>
      <p:sp>
        <p:nvSpPr>
          <p:cNvPr id="2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1232931" y="3416419"/>
            <a:ext cx="7055069" cy="687058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3"/>
          <p:cNvSpPr txBox="1"/>
          <p:nvPr/>
        </p:nvSpPr>
        <p:spPr>
          <a:xfrm>
            <a:off x="12033030" y="5600700"/>
            <a:ext cx="6026369" cy="4686290"/>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hu-HU" sz="5000" spc="-50" dirty="0">
                <a:latin typeface="Prompt Light Bold"/>
              </a:rPr>
              <a:t>OFFICIAL AMERICAN SPACES INTERNSHIP PROGRAM </a:t>
            </a:r>
          </a:p>
          <a:p>
            <a:pPr algn="ctr">
              <a:lnSpc>
                <a:spcPct val="90000"/>
              </a:lnSpc>
              <a:spcBef>
                <a:spcPct val="0"/>
              </a:spcBef>
              <a:spcAft>
                <a:spcPts val="600"/>
              </a:spcAft>
            </a:pPr>
            <a:r>
              <a:rPr lang="en-US" sz="3600" spc="-50" dirty="0">
                <a:latin typeface="Prompt Light Bold"/>
              </a:rPr>
              <a:t>American Corner Budapest is a host institute for American </a:t>
            </a:r>
            <a:r>
              <a:rPr lang="hu-HU" sz="3600" spc="-50" dirty="0">
                <a:latin typeface="Prompt Light Bold"/>
              </a:rPr>
              <a:t>I</a:t>
            </a:r>
            <a:r>
              <a:rPr lang="en-US" sz="3600" spc="-50" dirty="0" err="1">
                <a:latin typeface="Prompt Light Bold"/>
              </a:rPr>
              <a:t>nterns</a:t>
            </a:r>
            <a:r>
              <a:rPr lang="en-US" sz="3600" spc="-50" dirty="0">
                <a:latin typeface="Prompt Light Bold"/>
              </a:rPr>
              <a:t>, who actively participate in our event both as presenters as well as organizers</a:t>
            </a:r>
            <a:endParaRPr lang="en-US" sz="6000" spc="-50" dirty="0">
              <a:latin typeface="+mj-lt"/>
              <a:ea typeface="+mj-ea"/>
              <a:cs typeface="+mj-cs"/>
            </a:endParaRPr>
          </a:p>
        </p:txBody>
      </p:sp>
      <p:cxnSp>
        <p:nvCxnSpPr>
          <p:cNvPr id="31" name="Straight Connector 3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220496" y="7685689"/>
            <a:ext cx="140313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417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2B75"/>
        </a:solidFill>
        <a:effectLst/>
      </p:bgPr>
    </p:bg>
    <p:spTree>
      <p:nvGrpSpPr>
        <p:cNvPr id="1" name=""/>
        <p:cNvGrpSpPr/>
        <p:nvPr/>
      </p:nvGrpSpPr>
      <p:grpSpPr>
        <a:xfrm>
          <a:off x="0" y="0"/>
          <a:ext cx="0" cy="0"/>
          <a:chOff x="0" y="0"/>
          <a:chExt cx="0" cy="0"/>
        </a:xfrm>
      </p:grpSpPr>
      <p:grpSp>
        <p:nvGrpSpPr>
          <p:cNvPr id="2" name="Group 2"/>
          <p:cNvGrpSpPr/>
          <p:nvPr/>
        </p:nvGrpSpPr>
        <p:grpSpPr>
          <a:xfrm>
            <a:off x="11535212" y="2413415"/>
            <a:ext cx="6422008" cy="7538244"/>
            <a:chOff x="0" y="0"/>
            <a:chExt cx="8562677" cy="10050992"/>
          </a:xfrm>
        </p:grpSpPr>
        <p:sp>
          <p:nvSpPr>
            <p:cNvPr id="3" name="TextBox 3"/>
            <p:cNvSpPr txBox="1"/>
            <p:nvPr/>
          </p:nvSpPr>
          <p:spPr>
            <a:xfrm>
              <a:off x="0" y="-66675"/>
              <a:ext cx="8562677" cy="676275"/>
            </a:xfrm>
            <a:prstGeom prst="rect">
              <a:avLst/>
            </a:prstGeom>
          </p:spPr>
          <p:txBody>
            <a:bodyPr lIns="0" tIns="0" rIns="0" bIns="0" rtlCol="0" anchor="t">
              <a:spAutoFit/>
            </a:bodyPr>
            <a:lstStyle/>
            <a:p>
              <a:pPr>
                <a:lnSpc>
                  <a:spcPts val="4200"/>
                </a:lnSpc>
              </a:pPr>
              <a:r>
                <a:rPr lang="en-US" sz="3000" spc="270">
                  <a:solidFill>
                    <a:srgbClr val="FBFFFC"/>
                  </a:solidFill>
                  <a:latin typeface="Prompt Light Bold"/>
                </a:rPr>
                <a:t>Facebook</a:t>
              </a:r>
            </a:p>
          </p:txBody>
        </p:sp>
        <p:sp>
          <p:nvSpPr>
            <p:cNvPr id="4" name="TextBox 4"/>
            <p:cNvSpPr txBox="1"/>
            <p:nvPr/>
          </p:nvSpPr>
          <p:spPr>
            <a:xfrm>
              <a:off x="0" y="840317"/>
              <a:ext cx="8562677" cy="9210675"/>
            </a:xfrm>
            <a:prstGeom prst="rect">
              <a:avLst/>
            </a:prstGeom>
          </p:spPr>
          <p:txBody>
            <a:bodyPr lIns="0" tIns="0" rIns="0" bIns="0" rtlCol="0" anchor="t">
              <a:spAutoFit/>
            </a:bodyPr>
            <a:lstStyle/>
            <a:p>
              <a:pPr>
                <a:lnSpc>
                  <a:spcPts val="4200"/>
                </a:lnSpc>
              </a:pPr>
              <a:r>
                <a:rPr lang="en-US" sz="3000" spc="150">
                  <a:solidFill>
                    <a:srgbClr val="FFFFFF"/>
                  </a:solidFill>
                  <a:latin typeface="Prompt Light"/>
                </a:rPr>
                <a:t>You can find out about our events by following us on Facebook, where we update our followers regularly about our activities. Our programs are always posted to Facebook as "events" within which you can find the registration link for each program.</a:t>
              </a:r>
            </a:p>
            <a:p>
              <a:pPr>
                <a:lnSpc>
                  <a:spcPts val="4200"/>
                </a:lnSpc>
              </a:pPr>
              <a:endParaRPr lang="en-US" sz="3000" spc="150">
                <a:solidFill>
                  <a:srgbClr val="FFFFFF"/>
                </a:solidFill>
                <a:latin typeface="Prompt Light"/>
              </a:endParaRPr>
            </a:p>
            <a:p>
              <a:pPr>
                <a:lnSpc>
                  <a:spcPts val="4200"/>
                </a:lnSpc>
              </a:pPr>
              <a:r>
                <a:rPr lang="en-US" sz="3000" spc="150">
                  <a:solidFill>
                    <a:srgbClr val="FFFFFF"/>
                  </a:solidFill>
                  <a:latin typeface="Prompt Light"/>
                </a:rPr>
                <a:t>FOLLOW US: @AMERICANCORNERBUDAPEST</a:t>
              </a:r>
            </a:p>
          </p:txBody>
        </p:sp>
      </p:grpSp>
      <p:pic>
        <p:nvPicPr>
          <p:cNvPr id="5" name="Picture 5"/>
          <p:cNvPicPr>
            <a:picLocks noChangeAspect="1"/>
          </p:cNvPicPr>
          <p:nvPr/>
        </p:nvPicPr>
        <p:blipFill>
          <a:blip r:embed="rId2"/>
          <a:srcRect/>
          <a:stretch>
            <a:fillRect/>
          </a:stretch>
        </p:blipFill>
        <p:spPr>
          <a:xfrm>
            <a:off x="11535212" y="525835"/>
            <a:ext cx="1600872" cy="1600872"/>
          </a:xfrm>
          <a:prstGeom prst="rect">
            <a:avLst/>
          </a:prstGeom>
        </p:spPr>
      </p:pic>
      <p:pic>
        <p:nvPicPr>
          <p:cNvPr id="6" name="Picture 6"/>
          <p:cNvPicPr>
            <a:picLocks noChangeAspect="1"/>
          </p:cNvPicPr>
          <p:nvPr/>
        </p:nvPicPr>
        <p:blipFill>
          <a:blip r:embed="rId3"/>
          <a:srcRect/>
          <a:stretch>
            <a:fillRect/>
          </a:stretch>
        </p:blipFill>
        <p:spPr>
          <a:xfrm>
            <a:off x="5234482" y="343908"/>
            <a:ext cx="1964727" cy="1964727"/>
          </a:xfrm>
          <a:prstGeom prst="rect">
            <a:avLst/>
          </a:prstGeom>
        </p:spPr>
      </p:pic>
      <p:grpSp>
        <p:nvGrpSpPr>
          <p:cNvPr id="7" name="Group 7"/>
          <p:cNvGrpSpPr/>
          <p:nvPr/>
        </p:nvGrpSpPr>
        <p:grpSpPr>
          <a:xfrm>
            <a:off x="5002936" y="2363409"/>
            <a:ext cx="6198214" cy="7662925"/>
            <a:chOff x="0" y="-66675"/>
            <a:chExt cx="7955558" cy="10217233"/>
          </a:xfrm>
        </p:grpSpPr>
        <p:sp>
          <p:nvSpPr>
            <p:cNvPr id="8" name="TextBox 8"/>
            <p:cNvSpPr txBox="1"/>
            <p:nvPr/>
          </p:nvSpPr>
          <p:spPr>
            <a:xfrm>
              <a:off x="0" y="-66675"/>
              <a:ext cx="7955558" cy="676275"/>
            </a:xfrm>
            <a:prstGeom prst="rect">
              <a:avLst/>
            </a:prstGeom>
          </p:spPr>
          <p:txBody>
            <a:bodyPr lIns="0" tIns="0" rIns="0" bIns="0" rtlCol="0" anchor="t">
              <a:spAutoFit/>
            </a:bodyPr>
            <a:lstStyle/>
            <a:p>
              <a:pPr>
                <a:lnSpc>
                  <a:spcPts val="4200"/>
                </a:lnSpc>
              </a:pPr>
              <a:r>
                <a:rPr lang="en-US" sz="3000" spc="270">
                  <a:solidFill>
                    <a:srgbClr val="FBFFFC"/>
                  </a:solidFill>
                  <a:latin typeface="Prompt Light Bold"/>
                </a:rPr>
                <a:t>E-MAIL</a:t>
              </a:r>
            </a:p>
          </p:txBody>
        </p:sp>
        <p:sp>
          <p:nvSpPr>
            <p:cNvPr id="9" name="TextBox 9"/>
            <p:cNvSpPr txBox="1"/>
            <p:nvPr/>
          </p:nvSpPr>
          <p:spPr>
            <a:xfrm>
              <a:off x="0" y="840317"/>
              <a:ext cx="7955558" cy="9310241"/>
            </a:xfrm>
            <a:prstGeom prst="rect">
              <a:avLst/>
            </a:prstGeom>
          </p:spPr>
          <p:txBody>
            <a:bodyPr lIns="0" tIns="0" rIns="0" bIns="0" rtlCol="0" anchor="t">
              <a:spAutoFit/>
            </a:bodyPr>
            <a:lstStyle/>
            <a:p>
              <a:pPr>
                <a:lnSpc>
                  <a:spcPts val="4200"/>
                </a:lnSpc>
              </a:pPr>
              <a:r>
                <a:rPr lang="en-US" sz="3000" spc="150" dirty="0">
                  <a:solidFill>
                    <a:srgbClr val="FFFFFF"/>
                  </a:solidFill>
                  <a:latin typeface="Prompt Light"/>
                </a:rPr>
                <a:t>If you have any questions or concerns</a:t>
              </a:r>
              <a:r>
                <a:rPr lang="hu-HU" sz="3000" spc="150" dirty="0">
                  <a:solidFill>
                    <a:srgbClr val="FFFFFF"/>
                  </a:solidFill>
                  <a:latin typeface="Prompt Light"/>
                </a:rPr>
                <a:t>,</a:t>
              </a:r>
              <a:r>
                <a:rPr lang="en-US" sz="3000" spc="150" dirty="0">
                  <a:solidFill>
                    <a:srgbClr val="FFFFFF"/>
                  </a:solidFill>
                  <a:latin typeface="Prompt Light"/>
                </a:rPr>
                <a:t> please contact us via the following email addresses:</a:t>
              </a:r>
            </a:p>
            <a:p>
              <a:pPr>
                <a:lnSpc>
                  <a:spcPts val="4200"/>
                </a:lnSpc>
              </a:pPr>
              <a:endParaRPr lang="en-US" sz="3000" spc="150" dirty="0">
                <a:solidFill>
                  <a:srgbClr val="FFFFFF"/>
                </a:solidFill>
                <a:latin typeface="Prompt Light"/>
              </a:endParaRPr>
            </a:p>
            <a:p>
              <a:pPr>
                <a:lnSpc>
                  <a:spcPts val="4200"/>
                </a:lnSpc>
              </a:pPr>
              <a:r>
                <a:rPr lang="en-US" sz="3000" spc="150" dirty="0">
                  <a:solidFill>
                    <a:srgbClr val="FFFFFF"/>
                  </a:solidFill>
                  <a:latin typeface="Prompt Light"/>
                </a:rPr>
                <a:t>Ferenc Maurer (director):</a:t>
              </a:r>
            </a:p>
            <a:p>
              <a:pPr>
                <a:lnSpc>
                  <a:spcPts val="4200"/>
                </a:lnSpc>
              </a:pPr>
              <a:r>
                <a:rPr lang="en-US" sz="3000" spc="150" dirty="0">
                  <a:solidFill>
                    <a:srgbClr val="FFFFFF"/>
                  </a:solidFill>
                  <a:latin typeface="Prompt Light"/>
                </a:rPr>
                <a:t>budapestach@gmail.com</a:t>
              </a:r>
            </a:p>
            <a:p>
              <a:pPr>
                <a:lnSpc>
                  <a:spcPts val="4200"/>
                </a:lnSpc>
              </a:pPr>
              <a:endParaRPr lang="en-US" sz="3000" spc="150" dirty="0">
                <a:solidFill>
                  <a:srgbClr val="FFFFFF"/>
                </a:solidFill>
                <a:latin typeface="Prompt Light"/>
              </a:endParaRPr>
            </a:p>
            <a:p>
              <a:pPr>
                <a:lnSpc>
                  <a:spcPts val="4200"/>
                </a:lnSpc>
              </a:pPr>
              <a:r>
                <a:rPr lang="en-US" sz="3000" spc="150" dirty="0" err="1">
                  <a:solidFill>
                    <a:srgbClr val="FFFFFF"/>
                  </a:solidFill>
                  <a:latin typeface="Prompt Light"/>
                </a:rPr>
                <a:t>Dóra</a:t>
              </a:r>
              <a:r>
                <a:rPr lang="en-US" sz="3000" spc="150" dirty="0">
                  <a:solidFill>
                    <a:srgbClr val="FFFFFF"/>
                  </a:solidFill>
                  <a:latin typeface="Prompt Light"/>
                </a:rPr>
                <a:t> </a:t>
              </a:r>
              <a:r>
                <a:rPr lang="en-US" sz="3000" spc="150" dirty="0" err="1">
                  <a:solidFill>
                    <a:srgbClr val="FFFFFF"/>
                  </a:solidFill>
                  <a:latin typeface="Prompt Light"/>
                </a:rPr>
                <a:t>Gebefügi</a:t>
              </a:r>
              <a:r>
                <a:rPr lang="en-US" sz="3000" spc="150" dirty="0">
                  <a:solidFill>
                    <a:srgbClr val="FFFFFF"/>
                  </a:solidFill>
                  <a:latin typeface="Prompt Light"/>
                </a:rPr>
                <a:t> </a:t>
              </a:r>
            </a:p>
            <a:p>
              <a:pPr>
                <a:lnSpc>
                  <a:spcPts val="4200"/>
                </a:lnSpc>
              </a:pPr>
              <a:r>
                <a:rPr lang="en-US" sz="3000" spc="150" dirty="0">
                  <a:solidFill>
                    <a:srgbClr val="FFFFFF"/>
                  </a:solidFill>
                  <a:latin typeface="Prompt Light"/>
                </a:rPr>
                <a:t>(program coordinator):</a:t>
              </a:r>
            </a:p>
            <a:p>
              <a:pPr>
                <a:lnSpc>
                  <a:spcPts val="4200"/>
                </a:lnSpc>
              </a:pPr>
              <a:r>
                <a:rPr lang="en-US" sz="3000" spc="150" dirty="0">
                  <a:solidFill>
                    <a:srgbClr val="FFFFFF"/>
                  </a:solidFill>
                  <a:latin typeface="Prompt Light"/>
                </a:rPr>
                <a:t>dora.gebefugi.ach@gmail.com</a:t>
              </a:r>
            </a:p>
            <a:p>
              <a:pPr>
                <a:lnSpc>
                  <a:spcPts val="4200"/>
                </a:lnSpc>
              </a:pPr>
              <a:endParaRPr lang="en-US" sz="3000" spc="150" dirty="0">
                <a:solidFill>
                  <a:srgbClr val="FFFFFF"/>
                </a:solidFill>
                <a:latin typeface="Prompt Light"/>
              </a:endParaRPr>
            </a:p>
            <a:p>
              <a:pPr>
                <a:lnSpc>
                  <a:spcPts val="4200"/>
                </a:lnSpc>
              </a:pPr>
              <a:endParaRPr lang="en-US" sz="3000" spc="150" dirty="0">
                <a:solidFill>
                  <a:srgbClr val="FFFFFF"/>
                </a:solidFill>
                <a:latin typeface="Prompt Light"/>
              </a:endParaRPr>
            </a:p>
          </p:txBody>
        </p:sp>
      </p:grpSp>
      <p:pic>
        <p:nvPicPr>
          <p:cNvPr id="10" name="Picture 10"/>
          <p:cNvPicPr>
            <a:picLocks noChangeAspect="1"/>
          </p:cNvPicPr>
          <p:nvPr/>
        </p:nvPicPr>
        <p:blipFill>
          <a:blip r:embed="rId4"/>
          <a:srcRect/>
          <a:stretch>
            <a:fillRect/>
          </a:stretch>
        </p:blipFill>
        <p:spPr>
          <a:xfrm>
            <a:off x="196543" y="3780738"/>
            <a:ext cx="4017727" cy="4114800"/>
          </a:xfrm>
          <a:prstGeom prst="rect">
            <a:avLst/>
          </a:prstGeom>
        </p:spPr>
      </p:pic>
      <p:sp>
        <p:nvSpPr>
          <p:cNvPr id="11" name="TextBox 11"/>
          <p:cNvSpPr txBox="1"/>
          <p:nvPr/>
        </p:nvSpPr>
        <p:spPr>
          <a:xfrm>
            <a:off x="-592122" y="460449"/>
            <a:ext cx="5595058" cy="1712595"/>
          </a:xfrm>
          <a:prstGeom prst="rect">
            <a:avLst/>
          </a:prstGeom>
        </p:spPr>
        <p:txBody>
          <a:bodyPr lIns="0" tIns="0" rIns="0" bIns="0" rtlCol="0" anchor="t">
            <a:spAutoFit/>
          </a:bodyPr>
          <a:lstStyle/>
          <a:p>
            <a:pPr algn="ctr">
              <a:lnSpc>
                <a:spcPts val="6765"/>
              </a:lnSpc>
            </a:pPr>
            <a:r>
              <a:rPr lang="en-US" sz="5500" spc="330">
                <a:solidFill>
                  <a:srgbClr val="FBFFFC"/>
                </a:solidFill>
                <a:latin typeface="Prompt Light Bold"/>
              </a:rPr>
              <a:t>CONNECT WITH US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62B7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9560"/>
          <a:stretch>
            <a:fillRect/>
          </a:stretch>
        </p:blipFill>
        <p:spPr>
          <a:xfrm>
            <a:off x="6571666" y="2095500"/>
            <a:ext cx="11671056" cy="7036854"/>
          </a:xfrm>
          <a:prstGeom prst="rect">
            <a:avLst/>
          </a:prstGeom>
        </p:spPr>
      </p:pic>
      <p:pic>
        <p:nvPicPr>
          <p:cNvPr id="3" name="Picture 3"/>
          <p:cNvPicPr>
            <a:picLocks noChangeAspect="1"/>
          </p:cNvPicPr>
          <p:nvPr/>
        </p:nvPicPr>
        <p:blipFill>
          <a:blip r:embed="rId3"/>
          <a:srcRect/>
          <a:stretch>
            <a:fillRect/>
          </a:stretch>
        </p:blipFill>
        <p:spPr>
          <a:xfrm>
            <a:off x="0" y="4779079"/>
            <a:ext cx="6580623" cy="5036433"/>
          </a:xfrm>
          <a:prstGeom prst="rect">
            <a:avLst/>
          </a:prstGeom>
        </p:spPr>
      </p:pic>
      <p:sp>
        <p:nvSpPr>
          <p:cNvPr id="4" name="TextBox 4"/>
          <p:cNvSpPr txBox="1"/>
          <p:nvPr/>
        </p:nvSpPr>
        <p:spPr>
          <a:xfrm>
            <a:off x="285750" y="-694373"/>
            <a:ext cx="5595058" cy="3427095"/>
          </a:xfrm>
          <a:prstGeom prst="rect">
            <a:avLst/>
          </a:prstGeom>
        </p:spPr>
        <p:txBody>
          <a:bodyPr lIns="0" tIns="0" rIns="0" bIns="0" rtlCol="0" anchor="t">
            <a:spAutoFit/>
          </a:bodyPr>
          <a:lstStyle/>
          <a:p>
            <a:pPr algn="ctr">
              <a:lnSpc>
                <a:spcPts val="6764"/>
              </a:lnSpc>
            </a:pPr>
            <a:endParaRPr/>
          </a:p>
          <a:p>
            <a:pPr algn="ctr">
              <a:lnSpc>
                <a:spcPts val="6764"/>
              </a:lnSpc>
            </a:pPr>
            <a:r>
              <a:rPr lang="en-US" sz="5500" spc="330">
                <a:solidFill>
                  <a:srgbClr val="FBFFFC"/>
                </a:solidFill>
                <a:latin typeface="Prompt Light Bold"/>
              </a:rPr>
              <a:t>FIND US </a:t>
            </a:r>
          </a:p>
          <a:p>
            <a:pPr algn="ctr">
              <a:lnSpc>
                <a:spcPts val="6764"/>
              </a:lnSpc>
            </a:pPr>
            <a:r>
              <a:rPr lang="en-US" sz="5500" spc="330">
                <a:solidFill>
                  <a:srgbClr val="FBFFFC"/>
                </a:solidFill>
                <a:latin typeface="Prompt Light Bold"/>
              </a:rPr>
              <a:t>IN BUDAPEST</a:t>
            </a:r>
          </a:p>
          <a:p>
            <a:pPr algn="ctr">
              <a:lnSpc>
                <a:spcPts val="6765"/>
              </a:lnSpc>
            </a:pPr>
            <a:endParaRPr lang="en-US" sz="5500" spc="330">
              <a:solidFill>
                <a:srgbClr val="FBFFFC"/>
              </a:solidFill>
              <a:latin typeface="Prompt Light Bold"/>
            </a:endParaRPr>
          </a:p>
        </p:txBody>
      </p:sp>
      <p:pic>
        <p:nvPicPr>
          <p:cNvPr id="5" name="Picture 5"/>
          <p:cNvPicPr>
            <a:picLocks noChangeAspect="1"/>
          </p:cNvPicPr>
          <p:nvPr/>
        </p:nvPicPr>
        <p:blipFill>
          <a:blip r:embed="rId4"/>
          <a:srcRect/>
          <a:stretch>
            <a:fillRect/>
          </a:stretch>
        </p:blipFill>
        <p:spPr>
          <a:xfrm>
            <a:off x="3315708" y="2496677"/>
            <a:ext cx="1848957" cy="1848957"/>
          </a:xfrm>
          <a:prstGeom prst="rect">
            <a:avLst/>
          </a:prstGeom>
        </p:spPr>
      </p:pic>
      <p:pic>
        <p:nvPicPr>
          <p:cNvPr id="6" name="Picture 6"/>
          <p:cNvPicPr>
            <a:picLocks noChangeAspect="1"/>
          </p:cNvPicPr>
          <p:nvPr/>
        </p:nvPicPr>
        <p:blipFill>
          <a:blip r:embed="rId5"/>
          <a:srcRect/>
          <a:stretch>
            <a:fillRect/>
          </a:stretch>
        </p:blipFill>
        <p:spPr>
          <a:xfrm>
            <a:off x="4455274" y="2496677"/>
            <a:ext cx="1927075" cy="1927075"/>
          </a:xfrm>
          <a:prstGeom prst="rect">
            <a:avLst/>
          </a:prstGeom>
        </p:spPr>
      </p:pic>
      <p:pic>
        <p:nvPicPr>
          <p:cNvPr id="7" name="Picture 7"/>
          <p:cNvPicPr>
            <a:picLocks noChangeAspect="1"/>
          </p:cNvPicPr>
          <p:nvPr/>
        </p:nvPicPr>
        <p:blipFill>
          <a:blip r:embed="rId6"/>
          <a:srcRect/>
          <a:stretch>
            <a:fillRect/>
          </a:stretch>
        </p:blipFill>
        <p:spPr>
          <a:xfrm>
            <a:off x="796271" y="2871738"/>
            <a:ext cx="2287008" cy="1098836"/>
          </a:xfrm>
          <a:prstGeom prst="rect">
            <a:avLst/>
          </a:prstGeom>
        </p:spPr>
      </p:pic>
      <p:sp>
        <p:nvSpPr>
          <p:cNvPr id="8" name="TextBox 8"/>
          <p:cNvSpPr txBox="1"/>
          <p:nvPr/>
        </p:nvSpPr>
        <p:spPr>
          <a:xfrm>
            <a:off x="6858000" y="211455"/>
            <a:ext cx="12192000" cy="1654299"/>
          </a:xfrm>
          <a:prstGeom prst="rect">
            <a:avLst/>
          </a:prstGeom>
        </p:spPr>
        <p:txBody>
          <a:bodyPr wrap="square" lIns="0" tIns="0" rIns="0" bIns="0" rtlCol="0" anchor="t">
            <a:spAutoFit/>
          </a:bodyPr>
          <a:lstStyle/>
          <a:p>
            <a:pPr algn="ctr">
              <a:lnSpc>
                <a:spcPts val="4305"/>
              </a:lnSpc>
            </a:pPr>
            <a:r>
              <a:rPr lang="hu-HU" sz="3500" spc="210" dirty="0">
                <a:solidFill>
                  <a:srgbClr val="FBFFFC"/>
                </a:solidFill>
                <a:latin typeface="Prompt Light Bold"/>
              </a:rPr>
              <a:t>CORVINUS UNIVERSITY OF BUDAPEST</a:t>
            </a:r>
          </a:p>
          <a:p>
            <a:pPr algn="ctr">
              <a:lnSpc>
                <a:spcPts val="4305"/>
              </a:lnSpc>
            </a:pPr>
            <a:r>
              <a:rPr lang="en-US" sz="3500" spc="210" dirty="0">
                <a:solidFill>
                  <a:srgbClr val="FBFFFC"/>
                </a:solidFill>
                <a:latin typeface="Prompt Light Bold"/>
              </a:rPr>
              <a:t>1093 BUDAPEST, FŐVÁM TÉR 13-15. </a:t>
            </a:r>
          </a:p>
          <a:p>
            <a:pPr algn="ctr">
              <a:lnSpc>
                <a:spcPts val="4305"/>
              </a:lnSpc>
            </a:pPr>
            <a:r>
              <a:rPr lang="en-US" sz="3500" spc="210" dirty="0">
                <a:solidFill>
                  <a:srgbClr val="FBFFFC"/>
                </a:solidFill>
                <a:latin typeface="Prompt Light Bold"/>
              </a:rPr>
              <a:t>SÓHÁZ (S ÉPÜLET)</a:t>
            </a:r>
          </a:p>
        </p:txBody>
      </p:sp>
      <p:sp>
        <p:nvSpPr>
          <p:cNvPr id="9" name="TextBox 9"/>
          <p:cNvSpPr txBox="1"/>
          <p:nvPr/>
        </p:nvSpPr>
        <p:spPr>
          <a:xfrm>
            <a:off x="7086600" y="9424749"/>
            <a:ext cx="10912829" cy="539115"/>
          </a:xfrm>
          <a:prstGeom prst="rect">
            <a:avLst/>
          </a:prstGeom>
        </p:spPr>
        <p:txBody>
          <a:bodyPr lIns="0" tIns="0" rIns="0" bIns="0" rtlCol="0" anchor="t">
            <a:spAutoFit/>
          </a:bodyPr>
          <a:lstStyle/>
          <a:p>
            <a:pPr algn="ctr">
              <a:lnSpc>
                <a:spcPts val="4305"/>
              </a:lnSpc>
            </a:pPr>
            <a:r>
              <a:rPr lang="en-US" sz="3500" spc="210" dirty="0">
                <a:solidFill>
                  <a:srgbClr val="FBFFFC"/>
                </a:solidFill>
                <a:latin typeface="Prompt Light Bold"/>
              </a:rPr>
              <a:t>ONLY A 5 MINUTE WALK FROM FŐVÁMTÉR!</a:t>
            </a:r>
          </a:p>
        </p:txBody>
      </p:sp>
      <p:pic>
        <p:nvPicPr>
          <p:cNvPr id="13" name="Kép 12">
            <a:extLst>
              <a:ext uri="{FF2B5EF4-FFF2-40B4-BE49-F238E27FC236}">
                <a16:creationId xmlns:a16="http://schemas.microsoft.com/office/drawing/2014/main" id="{270963AA-CE70-4448-A620-790CF08746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8886" y="219075"/>
            <a:ext cx="1466850" cy="14668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p:cNvGrpSpPr/>
        <p:nvPr/>
      </p:nvGrpSpPr>
      <p:grpSpPr>
        <a:xfrm>
          <a:off x="0" y="0"/>
          <a:ext cx="0" cy="0"/>
          <a:chOff x="0" y="0"/>
          <a:chExt cx="0" cy="0"/>
        </a:xfrm>
      </p:grpSpPr>
      <p:sp>
        <p:nvSpPr>
          <p:cNvPr id="2" name="AutoShape 2"/>
          <p:cNvSpPr/>
          <p:nvPr/>
        </p:nvSpPr>
        <p:spPr>
          <a:xfrm>
            <a:off x="4227744" y="2655875"/>
            <a:ext cx="1805651" cy="170727"/>
          </a:xfrm>
          <a:prstGeom prst="rect">
            <a:avLst/>
          </a:prstGeom>
          <a:solidFill>
            <a:srgbClr val="FFFFFF"/>
          </a:solidFill>
        </p:spPr>
      </p:sp>
      <p:grpSp>
        <p:nvGrpSpPr>
          <p:cNvPr id="3" name="Group 3"/>
          <p:cNvGrpSpPr>
            <a:grpSpLocks noChangeAspect="1"/>
          </p:cNvGrpSpPr>
          <p:nvPr/>
        </p:nvGrpSpPr>
        <p:grpSpPr>
          <a:xfrm>
            <a:off x="9605561" y="1228725"/>
            <a:ext cx="8029607" cy="8029575"/>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sp>
        <p:nvSpPr>
          <p:cNvPr id="5" name="TextBox 5"/>
          <p:cNvSpPr txBox="1"/>
          <p:nvPr/>
        </p:nvSpPr>
        <p:spPr>
          <a:xfrm>
            <a:off x="809541" y="3493111"/>
            <a:ext cx="8642057" cy="5624873"/>
          </a:xfrm>
          <a:prstGeom prst="rect">
            <a:avLst/>
          </a:prstGeom>
        </p:spPr>
        <p:txBody>
          <a:bodyPr lIns="0" tIns="0" rIns="0" bIns="0" rtlCol="0" anchor="t">
            <a:spAutoFit/>
          </a:bodyPr>
          <a:lstStyle/>
          <a:p>
            <a:pPr algn="ctr">
              <a:lnSpc>
                <a:spcPts val="4936"/>
              </a:lnSpc>
            </a:pPr>
            <a:r>
              <a:rPr lang="en-US" sz="3290" spc="227" dirty="0">
                <a:solidFill>
                  <a:srgbClr val="FFFFFF"/>
                </a:solidFill>
                <a:latin typeface="Prompt Light"/>
              </a:rPr>
              <a:t>American Spaces are U.S. State Department operated or supported public diplomacy facilities, </a:t>
            </a:r>
          </a:p>
          <a:p>
            <a:pPr algn="ctr">
              <a:lnSpc>
                <a:spcPts val="4936"/>
              </a:lnSpc>
            </a:pPr>
            <a:r>
              <a:rPr lang="en-US" sz="3290" spc="227" dirty="0">
                <a:solidFill>
                  <a:srgbClr val="FFFFFF"/>
                </a:solidFill>
                <a:latin typeface="Prompt Light"/>
              </a:rPr>
              <a:t>providing digitally enhanced physical platforms for effective engagement with foreign (Hungarian) audiences in support of U.S. foreign policy objectives</a:t>
            </a:r>
            <a:r>
              <a:rPr lang="hu-HU" sz="3290" spc="227" dirty="0">
                <a:solidFill>
                  <a:srgbClr val="FFFFFF"/>
                </a:solidFill>
                <a:latin typeface="Prompt Light"/>
              </a:rPr>
              <a:t>, </a:t>
            </a:r>
            <a:r>
              <a:rPr lang="en-US" sz="3290" spc="227" dirty="0">
                <a:solidFill>
                  <a:srgbClr val="FFFFFF"/>
                </a:solidFill>
                <a:latin typeface="Prompt Light"/>
              </a:rPr>
              <a:t>cultural and educational initiatives.</a:t>
            </a:r>
          </a:p>
        </p:txBody>
      </p:sp>
      <p:sp>
        <p:nvSpPr>
          <p:cNvPr id="6" name="TextBox 6"/>
          <p:cNvSpPr txBox="1"/>
          <p:nvPr/>
        </p:nvSpPr>
        <p:spPr>
          <a:xfrm>
            <a:off x="2281317" y="1228725"/>
            <a:ext cx="5698504" cy="914400"/>
          </a:xfrm>
          <a:prstGeom prst="rect">
            <a:avLst/>
          </a:prstGeom>
        </p:spPr>
        <p:txBody>
          <a:bodyPr lIns="0" tIns="0" rIns="0" bIns="0" rtlCol="0" anchor="t">
            <a:spAutoFit/>
          </a:bodyPr>
          <a:lstStyle/>
          <a:p>
            <a:pPr algn="ctr">
              <a:lnSpc>
                <a:spcPts val="7200"/>
              </a:lnSpc>
            </a:pPr>
            <a:r>
              <a:rPr lang="en-US" sz="6000" spc="179">
                <a:solidFill>
                  <a:srgbClr val="FFFFFF"/>
                </a:solidFill>
                <a:latin typeface="Prompt Light Bold"/>
              </a:rPr>
              <a:t>Who are we?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p:cNvGrpSpPr/>
        <p:nvPr/>
      </p:nvGrpSpPr>
      <p:grpSpPr>
        <a:xfrm>
          <a:off x="0" y="0"/>
          <a:ext cx="0" cy="0"/>
          <a:chOff x="0" y="0"/>
          <a:chExt cx="0" cy="0"/>
        </a:xfrm>
      </p:grpSpPr>
      <p:sp>
        <p:nvSpPr>
          <p:cNvPr id="2" name="AutoShape 2"/>
          <p:cNvSpPr/>
          <p:nvPr/>
        </p:nvSpPr>
        <p:spPr>
          <a:xfrm>
            <a:off x="7772400" y="1743784"/>
            <a:ext cx="1805651" cy="170727"/>
          </a:xfrm>
          <a:prstGeom prst="rect">
            <a:avLst/>
          </a:prstGeom>
          <a:solidFill>
            <a:srgbClr val="FFFFFF"/>
          </a:solidFill>
        </p:spPr>
      </p:sp>
      <p:grpSp>
        <p:nvGrpSpPr>
          <p:cNvPr id="3" name="Group 3"/>
          <p:cNvGrpSpPr>
            <a:grpSpLocks noChangeAspect="1"/>
          </p:cNvGrpSpPr>
          <p:nvPr/>
        </p:nvGrpSpPr>
        <p:grpSpPr>
          <a:xfrm>
            <a:off x="16692161" y="311447"/>
            <a:ext cx="1417019" cy="1417013"/>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sp>
        <p:nvSpPr>
          <p:cNvPr id="5" name="TextBox 5"/>
          <p:cNvSpPr txBox="1"/>
          <p:nvPr/>
        </p:nvSpPr>
        <p:spPr>
          <a:xfrm>
            <a:off x="609599" y="2513155"/>
            <a:ext cx="16992601" cy="6821346"/>
          </a:xfrm>
          <a:prstGeom prst="rect">
            <a:avLst/>
          </a:prstGeom>
        </p:spPr>
        <p:txBody>
          <a:bodyPr wrap="square" lIns="0" tIns="0" rIns="0" bIns="0" rtlCol="0" anchor="t">
            <a:spAutoFit/>
          </a:bodyPr>
          <a:lstStyle/>
          <a:p>
            <a:pPr algn="just">
              <a:lnSpc>
                <a:spcPts val="4936"/>
              </a:lnSpc>
            </a:pPr>
            <a:r>
              <a:rPr lang="en-US" sz="3200" dirty="0">
                <a:solidFill>
                  <a:schemeClr val="bg1"/>
                </a:solidFill>
                <a:latin typeface="Prompt Light" panose="020B0604020202020204" charset="-34"/>
                <a:ea typeface="Times New Roman" panose="02020603050405020304" pitchFamily="18" charset="0"/>
                <a:cs typeface="Prompt Light" panose="020B0604020202020204" charset="-34"/>
              </a:rPr>
              <a:t>The American Spaces Program and its budget is approved by the U.S. Senate and the material of the program is set out by the U.S. State Department, which focuses on culture and education in 15</a:t>
            </a:r>
            <a:r>
              <a:rPr lang="hu-HU" sz="3200" dirty="0">
                <a:solidFill>
                  <a:schemeClr val="bg1"/>
                </a:solidFill>
                <a:latin typeface="Prompt Light" panose="020B0604020202020204" charset="-34"/>
                <a:ea typeface="Times New Roman" panose="02020603050405020304" pitchFamily="18" charset="0"/>
                <a:cs typeface="Prompt Light" panose="020B0604020202020204" charset="-34"/>
              </a:rPr>
              <a:t>4</a:t>
            </a:r>
            <a:r>
              <a:rPr lang="en-US" sz="3200" dirty="0">
                <a:solidFill>
                  <a:schemeClr val="bg1"/>
                </a:solidFill>
                <a:latin typeface="Prompt Light" panose="020B0604020202020204" charset="-34"/>
                <a:ea typeface="Times New Roman" panose="02020603050405020304" pitchFamily="18" charset="0"/>
                <a:cs typeface="Prompt Light" panose="020B0604020202020204" charset="-34"/>
              </a:rPr>
              <a:t> countries in the world with more than </a:t>
            </a:r>
            <a:r>
              <a:rPr lang="hu-HU" sz="3200" dirty="0">
                <a:solidFill>
                  <a:schemeClr val="bg1"/>
                </a:solidFill>
                <a:latin typeface="Prompt Light" panose="020B0604020202020204" charset="-34"/>
                <a:ea typeface="Times New Roman" panose="02020603050405020304" pitchFamily="18" charset="0"/>
                <a:cs typeface="Prompt Light" panose="020B0604020202020204" charset="-34"/>
              </a:rPr>
              <a:t>700</a:t>
            </a:r>
            <a:r>
              <a:rPr lang="en-US" sz="3200" dirty="0">
                <a:solidFill>
                  <a:schemeClr val="bg1"/>
                </a:solidFill>
                <a:latin typeface="Prompt Light" panose="020B0604020202020204" charset="-34"/>
                <a:ea typeface="Times New Roman" panose="02020603050405020304" pitchFamily="18" charset="0"/>
                <a:cs typeface="Prompt Light" panose="020B0604020202020204" charset="-34"/>
              </a:rPr>
              <a:t> offices. These offices can be set up in two different ways; either in properties owned by the U.S. government or within partner institutes, which are most commonly universities or libraries. </a:t>
            </a:r>
            <a:endParaRPr lang="hu-HU" sz="3200" dirty="0">
              <a:solidFill>
                <a:schemeClr val="bg1"/>
              </a:solidFill>
              <a:latin typeface="Prompt Light" panose="020B0604020202020204" charset="-34"/>
              <a:ea typeface="Times New Roman" panose="02020603050405020304" pitchFamily="18" charset="0"/>
              <a:cs typeface="Prompt Light" panose="020B0604020202020204" charset="-34"/>
            </a:endParaRPr>
          </a:p>
          <a:p>
            <a:pPr algn="just">
              <a:lnSpc>
                <a:spcPts val="4936"/>
              </a:lnSpc>
            </a:pPr>
            <a:r>
              <a:rPr lang="en-US" sz="3200" dirty="0">
                <a:solidFill>
                  <a:schemeClr val="bg1"/>
                </a:solidFill>
                <a:latin typeface="Prompt Light" panose="020B0604020202020204" charset="-34"/>
                <a:ea typeface="Times New Roman" panose="02020603050405020304" pitchFamily="18" charset="0"/>
                <a:cs typeface="Prompt Light" panose="020B0604020202020204" charset="-34"/>
              </a:rPr>
              <a:t>On average, around 60 million people participate in the 2,5 million programs that are created by the American Spaces offices around the world. </a:t>
            </a:r>
            <a:endParaRPr lang="hu-HU" sz="3200" dirty="0">
              <a:solidFill>
                <a:schemeClr val="bg1"/>
              </a:solidFill>
              <a:latin typeface="Prompt Light" panose="020B0604020202020204" charset="-34"/>
              <a:ea typeface="Times New Roman" panose="02020603050405020304" pitchFamily="18" charset="0"/>
              <a:cs typeface="Prompt Light" panose="020B0604020202020204" charset="-34"/>
            </a:endParaRPr>
          </a:p>
          <a:p>
            <a:pPr algn="just">
              <a:lnSpc>
                <a:spcPts val="4936"/>
              </a:lnSpc>
            </a:pPr>
            <a:r>
              <a:rPr lang="en-US" sz="3200" dirty="0">
                <a:solidFill>
                  <a:schemeClr val="bg1"/>
                </a:solidFill>
                <a:latin typeface="Prompt Light" panose="020B0604020202020204" charset="-34"/>
                <a:ea typeface="Times New Roman" panose="02020603050405020304" pitchFamily="18" charset="0"/>
                <a:cs typeface="Prompt Light" panose="020B0604020202020204" charset="-34"/>
              </a:rPr>
              <a:t>By creating these programs, the United States strives to create a platform that provides information and skills with the help of modern technology for the potential leaders, innovators and businesspeople of the future in the digital age.</a:t>
            </a:r>
            <a:endParaRPr lang="en-US" sz="3200" spc="227" dirty="0">
              <a:solidFill>
                <a:schemeClr val="bg1"/>
              </a:solidFill>
              <a:latin typeface="Prompt Light" panose="020B0604020202020204" charset="-34"/>
              <a:cs typeface="Prompt Light" panose="020B0604020202020204" charset="-34"/>
            </a:endParaRPr>
          </a:p>
        </p:txBody>
      </p:sp>
      <p:sp>
        <p:nvSpPr>
          <p:cNvPr id="6" name="TextBox 6"/>
          <p:cNvSpPr txBox="1"/>
          <p:nvPr/>
        </p:nvSpPr>
        <p:spPr>
          <a:xfrm>
            <a:off x="1600200" y="419100"/>
            <a:ext cx="14935200" cy="923330"/>
          </a:xfrm>
          <a:prstGeom prst="rect">
            <a:avLst/>
          </a:prstGeom>
        </p:spPr>
        <p:txBody>
          <a:bodyPr wrap="square" lIns="0" tIns="0" rIns="0" bIns="0" rtlCol="0" anchor="t">
            <a:spAutoFit/>
          </a:bodyPr>
          <a:lstStyle/>
          <a:p>
            <a:pPr algn="ctr">
              <a:lnSpc>
                <a:spcPts val="7200"/>
              </a:lnSpc>
            </a:pPr>
            <a:r>
              <a:rPr lang="hu-HU" sz="5400" spc="179" dirty="0">
                <a:solidFill>
                  <a:srgbClr val="FFFFFF"/>
                </a:solidFill>
                <a:latin typeface="Prompt Light Bold"/>
              </a:rPr>
              <a:t>American </a:t>
            </a:r>
            <a:r>
              <a:rPr lang="en-US" sz="5400" spc="179" dirty="0">
                <a:solidFill>
                  <a:srgbClr val="FFFFFF"/>
                </a:solidFill>
                <a:latin typeface="Prompt Light Bold"/>
              </a:rPr>
              <a:t>Spaces Around the World</a:t>
            </a:r>
          </a:p>
        </p:txBody>
      </p:sp>
      <p:pic>
        <p:nvPicPr>
          <p:cNvPr id="8" name="Kép 7" descr="A képen nyíl látható&#10;&#10;Automatikusan generált leírás">
            <a:extLst>
              <a:ext uri="{FF2B5EF4-FFF2-40B4-BE49-F238E27FC236}">
                <a16:creationId xmlns:a16="http://schemas.microsoft.com/office/drawing/2014/main" id="{814C7AB5-993D-429D-AA43-A1ECA446B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59" y="380181"/>
            <a:ext cx="1219860" cy="1215653"/>
          </a:xfrm>
          <a:prstGeom prst="rect">
            <a:avLst/>
          </a:prstGeom>
        </p:spPr>
      </p:pic>
    </p:spTree>
    <p:extLst>
      <p:ext uri="{BB962C8B-B14F-4D97-AF65-F5344CB8AC3E}">
        <p14:creationId xmlns:p14="http://schemas.microsoft.com/office/powerpoint/2010/main" val="368754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p:cNvGrpSpPr/>
        <p:nvPr/>
      </p:nvGrpSpPr>
      <p:grpSpPr>
        <a:xfrm>
          <a:off x="0" y="0"/>
          <a:ext cx="0" cy="0"/>
          <a:chOff x="0" y="0"/>
          <a:chExt cx="0" cy="0"/>
        </a:xfrm>
      </p:grpSpPr>
      <p:sp>
        <p:nvSpPr>
          <p:cNvPr id="2" name="TextBox 2"/>
          <p:cNvSpPr txBox="1"/>
          <p:nvPr/>
        </p:nvSpPr>
        <p:spPr>
          <a:xfrm>
            <a:off x="548006" y="1585913"/>
            <a:ext cx="10267577" cy="8098565"/>
          </a:xfrm>
          <a:prstGeom prst="rect">
            <a:avLst/>
          </a:prstGeom>
        </p:spPr>
        <p:txBody>
          <a:bodyPr lIns="0" tIns="0" rIns="0" bIns="0" rtlCol="0" anchor="t">
            <a:spAutoFit/>
          </a:bodyPr>
          <a:lstStyle/>
          <a:p>
            <a:pPr marL="480209" lvl="1" indent="-240104" algn="just">
              <a:lnSpc>
                <a:spcPts val="4362"/>
              </a:lnSpc>
              <a:buFont typeface="Arial"/>
              <a:buChar char="•"/>
            </a:pPr>
            <a:r>
              <a:rPr lang="en-US" sz="2908" spc="200" dirty="0">
                <a:solidFill>
                  <a:srgbClr val="FFFFFF"/>
                </a:solidFill>
                <a:latin typeface="Prompt Light"/>
              </a:rPr>
              <a:t>American Spaces provide public diplomacy programming designed to attract and engage audiences in open, participatory dialogue and hands-on activities.  </a:t>
            </a:r>
          </a:p>
          <a:p>
            <a:pPr algn="just">
              <a:lnSpc>
                <a:spcPts val="4362"/>
              </a:lnSpc>
            </a:pPr>
            <a:endParaRPr lang="en-US" sz="2908" spc="200" dirty="0">
              <a:solidFill>
                <a:srgbClr val="FFFFFF"/>
              </a:solidFill>
              <a:latin typeface="Prompt Light"/>
            </a:endParaRPr>
          </a:p>
          <a:p>
            <a:pPr marL="480209" lvl="1" indent="-240104" algn="just">
              <a:lnSpc>
                <a:spcPts val="4362"/>
              </a:lnSpc>
              <a:buFont typeface="Arial"/>
              <a:buChar char="•"/>
            </a:pPr>
            <a:r>
              <a:rPr lang="en-US" sz="2908" spc="200" dirty="0">
                <a:solidFill>
                  <a:srgbClr val="FFFFFF"/>
                </a:solidFill>
                <a:latin typeface="Prompt Light"/>
              </a:rPr>
              <a:t>They are designed, configured, and equipped to promote critical thinking, innovation, and thoughtful discussions of issues important to the U.S. relationship with the host country and U.S. global interests.  </a:t>
            </a:r>
          </a:p>
          <a:p>
            <a:pPr algn="just">
              <a:lnSpc>
                <a:spcPts val="4362"/>
              </a:lnSpc>
            </a:pPr>
            <a:endParaRPr lang="en-US" sz="2908" spc="200" dirty="0">
              <a:solidFill>
                <a:srgbClr val="FFFFFF"/>
              </a:solidFill>
              <a:latin typeface="Prompt Light"/>
            </a:endParaRPr>
          </a:p>
          <a:p>
            <a:pPr marL="480209" lvl="1" indent="-240104" algn="just">
              <a:lnSpc>
                <a:spcPts val="4362"/>
              </a:lnSpc>
              <a:buFont typeface="Arial"/>
              <a:buChar char="•"/>
            </a:pPr>
            <a:r>
              <a:rPr lang="en-US" sz="2908" spc="200" dirty="0">
                <a:solidFill>
                  <a:srgbClr val="FFFFFF"/>
                </a:solidFill>
                <a:latin typeface="Prompt Light"/>
              </a:rPr>
              <a:t>American Spaces programming showcases the breadth and depth of American values, ideals, culture, and perspectives on a variety of themes.</a:t>
            </a:r>
          </a:p>
        </p:txBody>
      </p:sp>
      <p:grpSp>
        <p:nvGrpSpPr>
          <p:cNvPr id="3" name="Group 3"/>
          <p:cNvGrpSpPr/>
          <p:nvPr/>
        </p:nvGrpSpPr>
        <p:grpSpPr>
          <a:xfrm>
            <a:off x="10997712" y="1671638"/>
            <a:ext cx="7290288" cy="7290288"/>
            <a:chOff x="0" y="0"/>
            <a:chExt cx="9720384" cy="9720384"/>
          </a:xfrm>
        </p:grpSpPr>
        <p:pic>
          <p:nvPicPr>
            <p:cNvPr id="4" name="Picture 4"/>
            <p:cNvPicPr>
              <a:picLocks noChangeAspect="1"/>
            </p:cNvPicPr>
            <p:nvPr/>
          </p:nvPicPr>
          <p:blipFill>
            <a:blip r:embed="rId2"/>
            <a:srcRect/>
            <a:stretch>
              <a:fillRect/>
            </a:stretch>
          </p:blipFill>
          <p:spPr>
            <a:xfrm>
              <a:off x="0" y="0"/>
              <a:ext cx="9720384" cy="9720384"/>
            </a:xfrm>
            <a:prstGeom prst="rect">
              <a:avLst/>
            </a:prstGeom>
          </p:spPr>
        </p:pic>
        <p:pic>
          <p:nvPicPr>
            <p:cNvPr id="5" name="Picture 5"/>
            <p:cNvPicPr>
              <a:picLocks noChangeAspect="1"/>
            </p:cNvPicPr>
            <p:nvPr/>
          </p:nvPicPr>
          <p:blipFill>
            <a:blip r:embed="rId3"/>
            <a:srcRect/>
            <a:stretch>
              <a:fillRect/>
            </a:stretch>
          </p:blipFill>
          <p:spPr>
            <a:xfrm>
              <a:off x="3079017" y="3079017"/>
              <a:ext cx="3562350" cy="3562350"/>
            </a:xfrm>
            <a:prstGeom prst="rect">
              <a:avLst/>
            </a:prstGeom>
          </p:spPr>
        </p:pic>
      </p:grpSp>
      <p:sp>
        <p:nvSpPr>
          <p:cNvPr id="6" name="TextBox 6"/>
          <p:cNvSpPr txBox="1"/>
          <p:nvPr/>
        </p:nvSpPr>
        <p:spPr>
          <a:xfrm>
            <a:off x="1546666" y="190976"/>
            <a:ext cx="8270254" cy="914400"/>
          </a:xfrm>
          <a:prstGeom prst="rect">
            <a:avLst/>
          </a:prstGeom>
        </p:spPr>
        <p:txBody>
          <a:bodyPr lIns="0" tIns="0" rIns="0" bIns="0" rtlCol="0" anchor="t">
            <a:spAutoFit/>
          </a:bodyPr>
          <a:lstStyle/>
          <a:p>
            <a:pPr algn="ctr">
              <a:lnSpc>
                <a:spcPts val="7200"/>
              </a:lnSpc>
            </a:pPr>
            <a:r>
              <a:rPr lang="en-US" sz="6000" spc="179" dirty="0">
                <a:solidFill>
                  <a:srgbClr val="FFFFFF"/>
                </a:solidFill>
                <a:latin typeface="Prompt Light Bold"/>
              </a:rPr>
              <a:t>Program Objectives</a:t>
            </a:r>
          </a:p>
        </p:txBody>
      </p:sp>
      <p:sp>
        <p:nvSpPr>
          <p:cNvPr id="7" name="AutoShape 2">
            <a:extLst>
              <a:ext uri="{FF2B5EF4-FFF2-40B4-BE49-F238E27FC236}">
                <a16:creationId xmlns:a16="http://schemas.microsoft.com/office/drawing/2014/main" id="{765D14FC-AC1E-4341-8827-4994A11C6E42}"/>
              </a:ext>
            </a:extLst>
          </p:cNvPr>
          <p:cNvSpPr/>
          <p:nvPr/>
        </p:nvSpPr>
        <p:spPr>
          <a:xfrm>
            <a:off x="4778968" y="1241231"/>
            <a:ext cx="1805651" cy="170727"/>
          </a:xfrm>
          <a:prstGeom prst="rect">
            <a:avLst/>
          </a:prstGeom>
          <a:solidFill>
            <a:srgbClr val="FFFFFF"/>
          </a:solid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2B7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9000"/>
          </a:blip>
          <a:srcRect/>
          <a:stretch>
            <a:fillRect/>
          </a:stretch>
        </p:blipFill>
        <p:spPr>
          <a:xfrm rot="5400000">
            <a:off x="4000498" y="-4000500"/>
            <a:ext cx="10287002" cy="18288002"/>
          </a:xfrm>
          <a:prstGeom prst="rect">
            <a:avLst/>
          </a:prstGeom>
        </p:spPr>
      </p:pic>
      <p:grpSp>
        <p:nvGrpSpPr>
          <p:cNvPr id="3" name="Group 3"/>
          <p:cNvGrpSpPr/>
          <p:nvPr/>
        </p:nvGrpSpPr>
        <p:grpSpPr>
          <a:xfrm>
            <a:off x="9318103" y="2871788"/>
            <a:ext cx="4124325" cy="4124325"/>
            <a:chOff x="0" y="0"/>
            <a:chExt cx="5499100" cy="5499100"/>
          </a:xfrm>
        </p:grpSpPr>
        <p:grpSp>
          <p:nvGrpSpPr>
            <p:cNvPr id="4" name="Group 4"/>
            <p:cNvGrpSpPr/>
            <p:nvPr/>
          </p:nvGrpSpPr>
          <p:grpSpPr>
            <a:xfrm>
              <a:off x="0" y="0"/>
              <a:ext cx="5499100" cy="549910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694"/>
              </a:solidFill>
            </p:spPr>
          </p:sp>
        </p:grpSp>
        <p:pic>
          <p:nvPicPr>
            <p:cNvPr id="6" name="Picture 6"/>
            <p:cNvPicPr>
              <a:picLocks noChangeAspect="1"/>
            </p:cNvPicPr>
            <p:nvPr/>
          </p:nvPicPr>
          <p:blipFill>
            <a:blip r:embed="rId3"/>
            <a:srcRect/>
            <a:stretch>
              <a:fillRect/>
            </a:stretch>
          </p:blipFill>
          <p:spPr>
            <a:xfrm>
              <a:off x="277442" y="1212357"/>
              <a:ext cx="4944216" cy="3074385"/>
            </a:xfrm>
            <a:prstGeom prst="rect">
              <a:avLst/>
            </a:prstGeom>
          </p:spPr>
        </p:pic>
      </p:grpSp>
      <p:grpSp>
        <p:nvGrpSpPr>
          <p:cNvPr id="7" name="Group 7"/>
          <p:cNvGrpSpPr>
            <a:grpSpLocks noChangeAspect="1"/>
          </p:cNvGrpSpPr>
          <p:nvPr/>
        </p:nvGrpSpPr>
        <p:grpSpPr>
          <a:xfrm>
            <a:off x="569584" y="2852737"/>
            <a:ext cx="4111812" cy="4095750"/>
            <a:chOff x="0" y="0"/>
            <a:chExt cx="6502400" cy="6477000"/>
          </a:xfrm>
        </p:grpSpPr>
        <p:sp>
          <p:nvSpPr>
            <p:cNvPr id="8" name="Freeform 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013" t="1917" r="2110" b="1830"/>
              </a:stretch>
            </a:blipFill>
          </p:spPr>
        </p:sp>
        <p:sp>
          <p:nvSpPr>
            <p:cNvPr id="9" name="Freeform 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B4694"/>
            </a:solidFill>
          </p:spPr>
        </p:sp>
      </p:grpSp>
      <p:grpSp>
        <p:nvGrpSpPr>
          <p:cNvPr id="10" name="Group 10"/>
          <p:cNvGrpSpPr/>
          <p:nvPr/>
        </p:nvGrpSpPr>
        <p:grpSpPr>
          <a:xfrm>
            <a:off x="14009153" y="2950369"/>
            <a:ext cx="3967162" cy="3967162"/>
            <a:chOff x="0" y="0"/>
            <a:chExt cx="5289550" cy="5289550"/>
          </a:xfrm>
        </p:grpSpPr>
        <p:grpSp>
          <p:nvGrpSpPr>
            <p:cNvPr id="11" name="Group 11"/>
            <p:cNvGrpSpPr/>
            <p:nvPr/>
          </p:nvGrpSpPr>
          <p:grpSpPr>
            <a:xfrm>
              <a:off x="0" y="0"/>
              <a:ext cx="5289550" cy="528955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4694"/>
              </a:solidFill>
            </p:spPr>
          </p:sp>
        </p:grpSp>
        <p:pic>
          <p:nvPicPr>
            <p:cNvPr id="13" name="Picture 13"/>
            <p:cNvPicPr>
              <a:picLocks noChangeAspect="1"/>
            </p:cNvPicPr>
            <p:nvPr/>
          </p:nvPicPr>
          <p:blipFill>
            <a:blip r:embed="rId5"/>
            <a:srcRect/>
            <a:stretch>
              <a:fillRect/>
            </a:stretch>
          </p:blipFill>
          <p:spPr>
            <a:xfrm>
              <a:off x="405730" y="510505"/>
              <a:ext cx="4478091" cy="4478091"/>
            </a:xfrm>
            <a:prstGeom prst="rect">
              <a:avLst/>
            </a:prstGeom>
          </p:spPr>
        </p:pic>
      </p:grpSp>
      <p:pic>
        <p:nvPicPr>
          <p:cNvPr id="14" name="Picture 14"/>
          <p:cNvPicPr>
            <a:picLocks noChangeAspect="1"/>
          </p:cNvPicPr>
          <p:nvPr/>
        </p:nvPicPr>
        <p:blipFill>
          <a:blip r:embed="rId6"/>
          <a:srcRect/>
          <a:stretch>
            <a:fillRect/>
          </a:stretch>
        </p:blipFill>
        <p:spPr>
          <a:xfrm>
            <a:off x="4916025" y="2981325"/>
            <a:ext cx="3967162" cy="3967162"/>
          </a:xfrm>
          <a:prstGeom prst="rect">
            <a:avLst/>
          </a:prstGeom>
        </p:spPr>
      </p:pic>
      <p:sp>
        <p:nvSpPr>
          <p:cNvPr id="15" name="TextBox 15"/>
          <p:cNvSpPr txBox="1"/>
          <p:nvPr/>
        </p:nvSpPr>
        <p:spPr>
          <a:xfrm>
            <a:off x="5772181" y="504825"/>
            <a:ext cx="6743639" cy="1209675"/>
          </a:xfrm>
          <a:prstGeom prst="rect">
            <a:avLst/>
          </a:prstGeom>
        </p:spPr>
        <p:txBody>
          <a:bodyPr lIns="0" tIns="0" rIns="0" bIns="0" rtlCol="0" anchor="t">
            <a:spAutoFit/>
          </a:bodyPr>
          <a:lstStyle/>
          <a:p>
            <a:pPr algn="ctr">
              <a:lnSpc>
                <a:spcPts val="9000"/>
              </a:lnSpc>
            </a:pPr>
            <a:r>
              <a:rPr lang="en-US" sz="9000" spc="-89">
                <a:solidFill>
                  <a:srgbClr val="FFFFFF"/>
                </a:solidFill>
                <a:latin typeface="Prompt Light Bold"/>
              </a:rPr>
              <a:t>Core Focus</a:t>
            </a:r>
          </a:p>
        </p:txBody>
      </p:sp>
      <p:sp>
        <p:nvSpPr>
          <p:cNvPr id="16" name="TextBox 16"/>
          <p:cNvSpPr txBox="1"/>
          <p:nvPr/>
        </p:nvSpPr>
        <p:spPr>
          <a:xfrm>
            <a:off x="9318103" y="7343775"/>
            <a:ext cx="4472530" cy="1057275"/>
          </a:xfrm>
          <a:prstGeom prst="rect">
            <a:avLst/>
          </a:prstGeom>
        </p:spPr>
        <p:txBody>
          <a:bodyPr lIns="0" tIns="0" rIns="0" bIns="0" rtlCol="0" anchor="t">
            <a:spAutoFit/>
          </a:bodyPr>
          <a:lstStyle/>
          <a:p>
            <a:pPr algn="ctr">
              <a:lnSpc>
                <a:spcPts val="4200"/>
              </a:lnSpc>
            </a:pPr>
            <a:r>
              <a:rPr lang="en-US" sz="3000" dirty="0">
                <a:solidFill>
                  <a:srgbClr val="FFFFFF"/>
                </a:solidFill>
                <a:latin typeface="Prompt Light"/>
              </a:rPr>
              <a:t>English language practice</a:t>
            </a:r>
          </a:p>
        </p:txBody>
      </p:sp>
      <p:sp>
        <p:nvSpPr>
          <p:cNvPr id="17" name="TextBox 17"/>
          <p:cNvSpPr txBox="1"/>
          <p:nvPr/>
        </p:nvSpPr>
        <p:spPr>
          <a:xfrm>
            <a:off x="5105401" y="7305675"/>
            <a:ext cx="3967162" cy="2135200"/>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Prompt Light"/>
              </a:rPr>
              <a:t>Cultural and outreach programs; Information about the United St</a:t>
            </a:r>
            <a:r>
              <a:rPr lang="hu-HU" sz="3000" dirty="0" err="1">
                <a:solidFill>
                  <a:srgbClr val="FFFFFF"/>
                </a:solidFill>
                <a:latin typeface="Prompt Light"/>
              </a:rPr>
              <a:t>ates</a:t>
            </a:r>
            <a:endParaRPr lang="en-US" sz="3000" dirty="0">
              <a:solidFill>
                <a:srgbClr val="FFFFFF"/>
              </a:solidFill>
              <a:latin typeface="Prompt Light"/>
            </a:endParaRPr>
          </a:p>
        </p:txBody>
      </p:sp>
      <p:sp>
        <p:nvSpPr>
          <p:cNvPr id="18" name="TextBox 18"/>
          <p:cNvSpPr txBox="1"/>
          <p:nvPr/>
        </p:nvSpPr>
        <p:spPr>
          <a:xfrm>
            <a:off x="14009153" y="7305675"/>
            <a:ext cx="3756733" cy="1590675"/>
          </a:xfrm>
          <a:prstGeom prst="rect">
            <a:avLst/>
          </a:prstGeom>
        </p:spPr>
        <p:txBody>
          <a:bodyPr lIns="0" tIns="0" rIns="0" bIns="0" rtlCol="0" anchor="t">
            <a:spAutoFit/>
          </a:bodyPr>
          <a:lstStyle/>
          <a:p>
            <a:pPr algn="ctr">
              <a:lnSpc>
                <a:spcPts val="4200"/>
              </a:lnSpc>
            </a:pPr>
            <a:r>
              <a:rPr lang="en-US" sz="3000">
                <a:solidFill>
                  <a:srgbClr val="FFFFFF"/>
                </a:solidFill>
                <a:latin typeface="Prompt Light"/>
              </a:rPr>
              <a:t>Alumni networking, projects, and activities</a:t>
            </a:r>
          </a:p>
        </p:txBody>
      </p:sp>
      <p:sp>
        <p:nvSpPr>
          <p:cNvPr id="19" name="TextBox 19"/>
          <p:cNvSpPr txBox="1"/>
          <p:nvPr/>
        </p:nvSpPr>
        <p:spPr>
          <a:xfrm>
            <a:off x="521752" y="7305675"/>
            <a:ext cx="4109459" cy="2135200"/>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Prompt Light"/>
              </a:rPr>
              <a:t>Educational advising and promoting study in the United States (</a:t>
            </a:r>
            <a:r>
              <a:rPr lang="en-US" sz="3000" dirty="0" err="1">
                <a:solidFill>
                  <a:srgbClr val="FFFFFF"/>
                </a:solidFill>
                <a:latin typeface="Prompt Light"/>
              </a:rPr>
              <a:t>EducationUSA</a:t>
            </a:r>
            <a:r>
              <a:rPr lang="en-US" sz="3000" dirty="0">
                <a:solidFill>
                  <a:srgbClr val="FFFFFF"/>
                </a:solidFill>
                <a:latin typeface="Prompt Light"/>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2B7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17" b="617"/>
          <a:stretch>
            <a:fillRect/>
          </a:stretch>
        </p:blipFill>
        <p:spPr>
          <a:xfrm>
            <a:off x="0" y="0"/>
            <a:ext cx="13887450" cy="10287000"/>
          </a:xfrm>
          <a:prstGeom prst="rect">
            <a:avLst/>
          </a:prstGeom>
        </p:spPr>
      </p:pic>
      <p:grpSp>
        <p:nvGrpSpPr>
          <p:cNvPr id="3" name="Group 3"/>
          <p:cNvGrpSpPr>
            <a:grpSpLocks noChangeAspect="1"/>
          </p:cNvGrpSpPr>
          <p:nvPr/>
        </p:nvGrpSpPr>
        <p:grpSpPr>
          <a:xfrm>
            <a:off x="13935075" y="3302810"/>
            <a:ext cx="4276802" cy="4276785"/>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Kép 11">
            <a:extLst>
              <a:ext uri="{FF2B5EF4-FFF2-40B4-BE49-F238E27FC236}">
                <a16:creationId xmlns:a16="http://schemas.microsoft.com/office/drawing/2014/main" id="{486C8008-6F18-4DD1-A383-1134A507806D}"/>
              </a:ext>
            </a:extLst>
          </p:cNvPr>
          <p:cNvPicPr/>
          <p:nvPr/>
        </p:nvPicPr>
        <p:blipFill rotWithShape="1">
          <a:blip r:embed="rId2" cstate="print">
            <a:extLst>
              <a:ext uri="{28A0092B-C50C-407E-A947-70E740481C1C}">
                <a14:useLocalDpi xmlns:a14="http://schemas.microsoft.com/office/drawing/2010/main" val="0"/>
              </a:ext>
            </a:extLst>
          </a:blip>
          <a:srcRect r="19091" b="1"/>
          <a:stretch/>
        </p:blipFill>
        <p:spPr bwMode="auto">
          <a:xfrm>
            <a:off x="7324537" y="10"/>
            <a:ext cx="10963463" cy="5047478"/>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8" name="Kép 7" descr="A képen beltéri, ablak, élő, szoba látható&#10;&#10;Automatikusan generált leírás">
            <a:extLst>
              <a:ext uri="{FF2B5EF4-FFF2-40B4-BE49-F238E27FC236}">
                <a16:creationId xmlns:a16="http://schemas.microsoft.com/office/drawing/2014/main" id="{BE2C9A0D-DCAC-4EB1-A710-B6D5F75ABA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81" r="1" b="21834"/>
          <a:stretch/>
        </p:blipFill>
        <p:spPr>
          <a:xfrm>
            <a:off x="7324537" y="5239512"/>
            <a:ext cx="10963463" cy="5047488"/>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4" name="Freeform: Shape 2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10287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30998" cy="10287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6"/>
          <p:cNvSpPr txBox="1"/>
          <p:nvPr/>
        </p:nvSpPr>
        <p:spPr>
          <a:xfrm>
            <a:off x="672084" y="1289304"/>
            <a:ext cx="7249203" cy="18653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700" kern="1200" spc="179">
                <a:solidFill>
                  <a:schemeClr val="tx1"/>
                </a:solidFill>
                <a:latin typeface="+mj-lt"/>
                <a:ea typeface="+mj-ea"/>
                <a:cs typeface="+mj-cs"/>
              </a:rPr>
              <a:t>REMODELLED SPACE </a:t>
            </a:r>
          </a:p>
          <a:p>
            <a:pPr>
              <a:lnSpc>
                <a:spcPct val="90000"/>
              </a:lnSpc>
              <a:spcBef>
                <a:spcPct val="0"/>
              </a:spcBef>
              <a:spcAft>
                <a:spcPts val="600"/>
              </a:spcAft>
            </a:pPr>
            <a:r>
              <a:rPr lang="en-US" sz="4700" kern="1200" spc="179">
                <a:solidFill>
                  <a:schemeClr val="tx1"/>
                </a:solidFill>
                <a:latin typeface="+mj-lt"/>
                <a:ea typeface="+mj-ea"/>
                <a:cs typeface="+mj-cs"/>
              </a:rPr>
              <a:t>WITH INNOVATIVE DESIGN</a:t>
            </a:r>
          </a:p>
        </p:txBody>
      </p:sp>
      <p:sp>
        <p:nvSpPr>
          <p:cNvPr id="28" name="Rectangle 2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28216"/>
            <a:ext cx="192024" cy="9808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16" y="3291840"/>
            <a:ext cx="7338060" cy="27432"/>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316" y="3291840"/>
            <a:ext cx="73380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2"/>
          <p:cNvSpPr txBox="1"/>
          <p:nvPr/>
        </p:nvSpPr>
        <p:spPr>
          <a:xfrm>
            <a:off x="192024" y="3456432"/>
            <a:ext cx="7504176" cy="6231636"/>
          </a:xfrm>
          <a:prstGeom prst="rect">
            <a:avLst/>
          </a:prstGeom>
        </p:spPr>
        <p:txBody>
          <a:bodyPr vert="horz" lIns="91440" tIns="45720" rIns="91440" bIns="45720" rtlCol="0">
            <a:noAutofit/>
          </a:bodyPr>
          <a:lstStyle/>
          <a:p>
            <a:pPr lvl="1" indent="-228600">
              <a:lnSpc>
                <a:spcPct val="90000"/>
              </a:lnSpc>
              <a:spcAft>
                <a:spcPts val="600"/>
              </a:spcAft>
              <a:buFont typeface="Arial" panose="020B0604020202020204" pitchFamily="34" charset="0"/>
              <a:buChar char="•"/>
            </a:pPr>
            <a:r>
              <a:rPr lang="en-US" sz="2000" dirty="0"/>
              <a:t>The remodeling of the American Spaces Budapest center at Corvinus University’s campus started in 201</a:t>
            </a:r>
            <a:r>
              <a:rPr lang="hu-HU" sz="2000" dirty="0"/>
              <a:t>9</a:t>
            </a:r>
            <a:r>
              <a:rPr lang="en-US" sz="2000" dirty="0"/>
              <a:t> led by newly appointed director, Ferenc Maurer. In the process, the Budapest center was stripped from its old design to its basic structure, and it was given new flooring and paneling. In addition, the room was decorated with window stickers, and modern, energy efficient, LED lights, as well as air-conditioning.</a:t>
            </a:r>
            <a:endParaRPr lang="en-US" sz="2000" spc="200" dirty="0"/>
          </a:p>
          <a:p>
            <a:pPr marL="480209" lvl="1" indent="-228600">
              <a:lnSpc>
                <a:spcPct val="90000"/>
              </a:lnSpc>
              <a:spcAft>
                <a:spcPts val="600"/>
              </a:spcAft>
              <a:buFont typeface="Arial" panose="020B0604020202020204" pitchFamily="34" charset="0"/>
              <a:buChar char="•"/>
            </a:pPr>
            <a:r>
              <a:rPr lang="en-US" sz="2000" dirty="0"/>
              <a:t>The new multi-functional user interface is easy and fast to transform based on what a given event requires. In addition to the modern furniture, high-tech devices were installed at the center, such as a 4K UHD LED touchscreen interactive board, a </a:t>
            </a:r>
            <a:r>
              <a:rPr lang="en-US" sz="2000" dirty="0" err="1"/>
              <a:t>MarkerBot</a:t>
            </a:r>
            <a:r>
              <a:rPr lang="en-US" sz="2000" dirty="0"/>
              <a:t> 3D printer with FFD technology, Apple MacBook Pro and Air laptops, iPads, Chromebook laptops, and programmable educational robots etc. </a:t>
            </a:r>
            <a:r>
              <a:rPr lang="en-US" sz="2000" spc="200" dirty="0"/>
              <a:t> </a:t>
            </a:r>
          </a:p>
          <a:p>
            <a:pPr marL="480209" lvl="1" indent="-228600">
              <a:lnSpc>
                <a:spcPct val="90000"/>
              </a:lnSpc>
              <a:spcAft>
                <a:spcPts val="600"/>
              </a:spcAft>
              <a:buFont typeface="Arial" panose="020B0604020202020204" pitchFamily="34" charset="0"/>
              <a:buChar char="•"/>
            </a:pPr>
            <a:r>
              <a:rPr lang="en-US" sz="2000" dirty="0"/>
              <a:t>Following re-opening of the Space the public are welcomed to join the free, skill-based, educational program series, created in line with the challenges of the digital age. These programs can be presentations, interactive discussions and workshops. Among the programs there are </a:t>
            </a:r>
            <a:r>
              <a:rPr lang="en-US" sz="2000" i="1" dirty="0"/>
              <a:t>Public Speaking, Debate, Essay Writing, Digital Literacy, CV Writing, Video Editing and 3D Printing</a:t>
            </a:r>
            <a:r>
              <a:rPr lang="en-US" sz="2000" dirty="0"/>
              <a:t> workshops, as well as weekly </a:t>
            </a:r>
            <a:r>
              <a:rPr lang="en-US" sz="2000" i="1" dirty="0"/>
              <a:t>Conversation Clubs</a:t>
            </a:r>
            <a:r>
              <a:rPr lang="en-US" sz="2000" dirty="0"/>
              <a:t>, language exam prep courses, information about American scholarships and summer work.</a:t>
            </a:r>
            <a:endParaRPr lang="en-US" sz="2000" spc="200" dirty="0"/>
          </a:p>
        </p:txBody>
      </p:sp>
    </p:spTree>
    <p:extLst>
      <p:ext uri="{BB962C8B-B14F-4D97-AF65-F5344CB8AC3E}">
        <p14:creationId xmlns:p14="http://schemas.microsoft.com/office/powerpoint/2010/main" val="226441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2B75"/>
        </a:solidFill>
        <a:effectLst/>
      </p:bgPr>
    </p:bg>
    <p:spTree>
      <p:nvGrpSpPr>
        <p:cNvPr id="1" name=""/>
        <p:cNvGrpSpPr/>
        <p:nvPr/>
      </p:nvGrpSpPr>
      <p:grpSpPr>
        <a:xfrm>
          <a:off x="0" y="0"/>
          <a:ext cx="0" cy="0"/>
          <a:chOff x="0" y="0"/>
          <a:chExt cx="0" cy="0"/>
        </a:xfrm>
      </p:grpSpPr>
      <p:sp>
        <p:nvSpPr>
          <p:cNvPr id="2" name="AutoShape 2"/>
          <p:cNvSpPr/>
          <p:nvPr/>
        </p:nvSpPr>
        <p:spPr>
          <a:xfrm>
            <a:off x="17790" y="1028700"/>
            <a:ext cx="18288000" cy="9047545"/>
          </a:xfrm>
          <a:prstGeom prst="rect">
            <a:avLst/>
          </a:prstGeom>
          <a:solidFill>
            <a:srgbClr val="00C4CC"/>
          </a:solidFill>
        </p:spPr>
      </p:sp>
      <p:sp>
        <p:nvSpPr>
          <p:cNvPr id="3" name="AutoShape 3"/>
          <p:cNvSpPr/>
          <p:nvPr/>
        </p:nvSpPr>
        <p:spPr>
          <a:xfrm>
            <a:off x="3275340" y="329565"/>
            <a:ext cx="11772900" cy="1398270"/>
          </a:xfrm>
          <a:prstGeom prst="rect">
            <a:avLst/>
          </a:prstGeom>
          <a:solidFill>
            <a:srgbClr val="FFFFFF"/>
          </a:solidFill>
        </p:spPr>
      </p:sp>
      <p:sp>
        <p:nvSpPr>
          <p:cNvPr id="4" name="TextBox 4"/>
          <p:cNvSpPr txBox="1"/>
          <p:nvPr/>
        </p:nvSpPr>
        <p:spPr>
          <a:xfrm>
            <a:off x="4017480" y="840167"/>
            <a:ext cx="9856103" cy="511294"/>
          </a:xfrm>
          <a:prstGeom prst="rect">
            <a:avLst/>
          </a:prstGeom>
        </p:spPr>
        <p:txBody>
          <a:bodyPr lIns="0" tIns="0" rIns="0" bIns="0" rtlCol="0" anchor="t">
            <a:spAutoFit/>
          </a:bodyPr>
          <a:lstStyle/>
          <a:p>
            <a:pPr algn="ctr">
              <a:lnSpc>
                <a:spcPts val="3718"/>
              </a:lnSpc>
            </a:pPr>
            <a:r>
              <a:rPr lang="en-US" sz="4041" dirty="0">
                <a:solidFill>
                  <a:srgbClr val="293039"/>
                </a:solidFill>
                <a:latin typeface="Prompt Light Bold"/>
              </a:rPr>
              <a:t>ACTIVITIES</a:t>
            </a:r>
            <a:r>
              <a:rPr lang="hu-HU" sz="4041" dirty="0">
                <a:solidFill>
                  <a:srgbClr val="293039"/>
                </a:solidFill>
                <a:latin typeface="Prompt Light Bold"/>
              </a:rPr>
              <a:t> AT THE AMERICAN CORNER</a:t>
            </a:r>
            <a:endParaRPr lang="en-US" sz="4041" dirty="0">
              <a:solidFill>
                <a:srgbClr val="293039"/>
              </a:solidFill>
              <a:latin typeface="Prompt Light Bold"/>
            </a:endParaRPr>
          </a:p>
        </p:txBody>
      </p:sp>
      <p:sp>
        <p:nvSpPr>
          <p:cNvPr id="5" name="TextBox 5"/>
          <p:cNvSpPr txBox="1"/>
          <p:nvPr/>
        </p:nvSpPr>
        <p:spPr>
          <a:xfrm>
            <a:off x="378089" y="1775460"/>
            <a:ext cx="17531822" cy="8140177"/>
          </a:xfrm>
          <a:prstGeom prst="rect">
            <a:avLst/>
          </a:prstGeom>
        </p:spPr>
        <p:txBody>
          <a:bodyPr lIns="0" tIns="0" rIns="0" bIns="0" rtlCol="0" anchor="t">
            <a:spAutoFit/>
          </a:bodyPr>
          <a:lstStyle/>
          <a:p>
            <a:pPr marL="619486" lvl="1" indent="-309743">
              <a:lnSpc>
                <a:spcPts val="5815"/>
              </a:lnSpc>
              <a:buFont typeface="Arial"/>
              <a:buChar char="•"/>
            </a:pPr>
            <a:r>
              <a:rPr lang="en-US" sz="4000" dirty="0">
                <a:solidFill>
                  <a:schemeClr val="bg1"/>
                </a:solidFill>
                <a:latin typeface="Prompt Light" panose="020B0604020202020204" charset="-34"/>
                <a:cs typeface="Prompt Light" panose="020B0604020202020204" charset="-34"/>
              </a:rPr>
              <a:t>English Learning and Conversation Clubs</a:t>
            </a:r>
            <a:endParaRPr lang="hu-HU" sz="4000" dirty="0">
              <a:solidFill>
                <a:schemeClr val="bg1"/>
              </a:solidFill>
              <a:latin typeface="Prompt Light" panose="020B0604020202020204" charset="-34"/>
              <a:cs typeface="Prompt Light" panose="020B0604020202020204" charset="-34"/>
            </a:endParaRPr>
          </a:p>
          <a:p>
            <a:pPr marL="619486" lvl="1" indent="-309743">
              <a:lnSpc>
                <a:spcPts val="5815"/>
              </a:lnSpc>
              <a:buFont typeface="Arial"/>
              <a:buChar char="•"/>
            </a:pPr>
            <a:r>
              <a:rPr lang="en-US" sz="3600" dirty="0">
                <a:solidFill>
                  <a:schemeClr val="bg1"/>
                </a:solidFill>
                <a:latin typeface="Prompt Light" panose="020B0604020202020204" charset="-34"/>
                <a:cs typeface="Prompt Light" panose="020B0604020202020204" charset="-34"/>
              </a:rPr>
              <a:t>TOEFL Exam and Writing Workshops</a:t>
            </a:r>
            <a:endParaRPr lang="en-US" sz="3752" spc="71" dirty="0">
              <a:solidFill>
                <a:srgbClr val="FFFFFF"/>
              </a:solidFill>
              <a:latin typeface="Prompt Light"/>
            </a:endParaRPr>
          </a:p>
          <a:p>
            <a:pPr marL="619486" lvl="1" indent="-309743" algn="l">
              <a:lnSpc>
                <a:spcPts val="5815"/>
              </a:lnSpc>
              <a:buFont typeface="Arial"/>
              <a:buChar char="•"/>
            </a:pPr>
            <a:r>
              <a:rPr lang="en-US" sz="3752" spc="71" dirty="0">
                <a:solidFill>
                  <a:srgbClr val="FFFFFF"/>
                </a:solidFill>
                <a:latin typeface="Prompt Light"/>
              </a:rPr>
              <a:t>Introduction to 3D Printing Workshops</a:t>
            </a:r>
          </a:p>
          <a:p>
            <a:pPr marL="619486" lvl="1" indent="-309743" algn="l">
              <a:lnSpc>
                <a:spcPts val="5815"/>
              </a:lnSpc>
              <a:buFont typeface="Arial"/>
              <a:buChar char="•"/>
            </a:pPr>
            <a:r>
              <a:rPr lang="en-US" sz="3752" spc="71" dirty="0">
                <a:solidFill>
                  <a:srgbClr val="FFFFFF"/>
                </a:solidFill>
                <a:latin typeface="Prompt Light"/>
              </a:rPr>
              <a:t>Activities Organized by US alumni</a:t>
            </a:r>
          </a:p>
          <a:p>
            <a:pPr marL="619486" lvl="1" indent="-309743" algn="l">
              <a:lnSpc>
                <a:spcPts val="5815"/>
              </a:lnSpc>
              <a:buFont typeface="Arial"/>
              <a:buChar char="•"/>
            </a:pPr>
            <a:r>
              <a:rPr lang="en-US" sz="3752" spc="71" dirty="0">
                <a:solidFill>
                  <a:srgbClr val="FFFFFF"/>
                </a:solidFill>
                <a:latin typeface="Prompt Light"/>
              </a:rPr>
              <a:t>Presentations Held by Fulbright Scholars</a:t>
            </a:r>
          </a:p>
          <a:p>
            <a:pPr marL="619486" lvl="1" indent="-309743" algn="l">
              <a:lnSpc>
                <a:spcPts val="5815"/>
              </a:lnSpc>
              <a:buFont typeface="Arial"/>
              <a:buChar char="•"/>
            </a:pPr>
            <a:r>
              <a:rPr lang="en-US" sz="3752" spc="71" dirty="0">
                <a:solidFill>
                  <a:srgbClr val="FFFFFF"/>
                </a:solidFill>
                <a:latin typeface="Prompt Light"/>
              </a:rPr>
              <a:t>Current US Political/Economic Anal</a:t>
            </a:r>
            <a:r>
              <a:rPr lang="hu-HU" sz="3752" spc="71" dirty="0">
                <a:solidFill>
                  <a:srgbClr val="FFFFFF"/>
                </a:solidFill>
                <a:latin typeface="Prompt Light"/>
              </a:rPr>
              <a:t>y</a:t>
            </a:r>
            <a:r>
              <a:rPr lang="en-US" sz="3752" spc="71" dirty="0">
                <a:solidFill>
                  <a:srgbClr val="FFFFFF"/>
                </a:solidFill>
                <a:latin typeface="Prompt Light"/>
              </a:rPr>
              <a:t>s</a:t>
            </a:r>
            <a:r>
              <a:rPr lang="hu-HU" sz="3752" spc="71" dirty="0">
                <a:solidFill>
                  <a:srgbClr val="FFFFFF"/>
                </a:solidFill>
                <a:latin typeface="Prompt Light"/>
              </a:rPr>
              <a:t>i</a:t>
            </a:r>
            <a:r>
              <a:rPr lang="en-US" sz="3752" spc="71" dirty="0">
                <a:solidFill>
                  <a:srgbClr val="FFFFFF"/>
                </a:solidFill>
                <a:latin typeface="Prompt Light"/>
              </a:rPr>
              <a:t>s by Experts and Scholars</a:t>
            </a:r>
          </a:p>
          <a:p>
            <a:pPr marL="619486" lvl="1" indent="-309743" algn="l">
              <a:lnSpc>
                <a:spcPts val="5815"/>
              </a:lnSpc>
              <a:buFont typeface="Arial"/>
              <a:buChar char="•"/>
            </a:pPr>
            <a:r>
              <a:rPr lang="en-US" sz="3752" spc="71" dirty="0">
                <a:solidFill>
                  <a:srgbClr val="FFFFFF"/>
                </a:solidFill>
                <a:latin typeface="Prompt Light"/>
              </a:rPr>
              <a:t>Highschool Outreach Program</a:t>
            </a:r>
            <a:r>
              <a:rPr lang="hu-HU" sz="3752" spc="71" dirty="0">
                <a:solidFill>
                  <a:srgbClr val="FFFFFF"/>
                </a:solidFill>
                <a:latin typeface="Prompt Light"/>
              </a:rPr>
              <a:t>s</a:t>
            </a:r>
          </a:p>
          <a:p>
            <a:pPr marL="619486" lvl="1" indent="-309743" algn="l">
              <a:lnSpc>
                <a:spcPts val="5815"/>
              </a:lnSpc>
              <a:buFont typeface="Arial"/>
              <a:buChar char="•"/>
            </a:pPr>
            <a:r>
              <a:rPr lang="en-US" sz="3752" spc="71" dirty="0">
                <a:solidFill>
                  <a:srgbClr val="FFFFFF"/>
                </a:solidFill>
                <a:latin typeface="Prompt Light"/>
              </a:rPr>
              <a:t>Media Literacy Workshop</a:t>
            </a:r>
          </a:p>
          <a:p>
            <a:pPr marL="619486" lvl="1" indent="-309743" algn="l">
              <a:lnSpc>
                <a:spcPts val="5815"/>
              </a:lnSpc>
              <a:buFont typeface="Arial"/>
              <a:buChar char="•"/>
            </a:pPr>
            <a:r>
              <a:rPr lang="en-US" sz="3752" spc="71" dirty="0">
                <a:solidFill>
                  <a:srgbClr val="FFFFFF"/>
                </a:solidFill>
                <a:latin typeface="Prompt Light"/>
              </a:rPr>
              <a:t>Public Speaking and Improvisation Workshops</a:t>
            </a:r>
          </a:p>
          <a:p>
            <a:pPr marL="619486" lvl="1" indent="-309743" algn="l">
              <a:lnSpc>
                <a:spcPts val="5815"/>
              </a:lnSpc>
              <a:buFont typeface="Arial"/>
              <a:buChar char="•"/>
            </a:pPr>
            <a:r>
              <a:rPr lang="en-US" sz="3752" spc="71" dirty="0">
                <a:solidFill>
                  <a:srgbClr val="FFFFFF"/>
                </a:solidFill>
                <a:latin typeface="Prompt Light"/>
              </a:rPr>
              <a:t>Summer University and Camp Activities </a:t>
            </a:r>
          </a:p>
          <a:p>
            <a:pPr algn="l">
              <a:lnSpc>
                <a:spcPts val="5815"/>
              </a:lnSpc>
            </a:pPr>
            <a:r>
              <a:rPr lang="en-US" sz="3752" spc="71" dirty="0">
                <a:solidFill>
                  <a:srgbClr val="FFFFFF"/>
                </a:solidFill>
                <a:latin typeface="Prompt Light"/>
              </a:rPr>
              <a:t>For further information about these events, please contact us.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Kép 11" descr="A képen személy, beltéri, ülő, férfi látható&#10;&#10;Automatikusan generált leírás">
            <a:extLst>
              <a:ext uri="{FF2B5EF4-FFF2-40B4-BE49-F238E27FC236}">
                <a16:creationId xmlns:a16="http://schemas.microsoft.com/office/drawing/2014/main" id="{D2B7218A-103D-4C89-AB6A-DAECD168AC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56" b="1"/>
          <a:stretch/>
        </p:blipFill>
        <p:spPr>
          <a:xfrm>
            <a:off x="9264649" y="10"/>
            <a:ext cx="9023351" cy="5880056"/>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Kép 4" descr="A képen beltéri, asztal, szoba, szék látható&#10;&#10;Automatikusan generált leírás">
            <a:extLst>
              <a:ext uri="{FF2B5EF4-FFF2-40B4-BE49-F238E27FC236}">
                <a16:creationId xmlns:a16="http://schemas.microsoft.com/office/drawing/2014/main" id="{B224D868-6485-4DB0-AC19-2F7C8601EDAF}"/>
              </a:ext>
            </a:extLst>
          </p:cNvPr>
          <p:cNvPicPr>
            <a:picLocks noChangeAspect="1"/>
          </p:cNvPicPr>
          <p:nvPr/>
        </p:nvPicPr>
        <p:blipFill rotWithShape="1">
          <a:blip r:embed="rId3"/>
          <a:srcRect r="4896" b="-1"/>
          <a:stretch/>
        </p:blipFill>
        <p:spPr>
          <a:xfrm>
            <a:off x="20" y="6104964"/>
            <a:ext cx="5302976" cy="4182034"/>
          </a:xfrm>
          <a:prstGeom prst="rect">
            <a:avLst/>
          </a:prstGeom>
        </p:spPr>
      </p:pic>
      <p:pic>
        <p:nvPicPr>
          <p:cNvPr id="4" name="Kép 3" descr="A képen személy, beltéri, személyek, csoport látható&#10;&#10;Automatikusan generált leírás">
            <a:extLst>
              <a:ext uri="{FF2B5EF4-FFF2-40B4-BE49-F238E27FC236}">
                <a16:creationId xmlns:a16="http://schemas.microsoft.com/office/drawing/2014/main" id="{B6D79240-E204-4D87-B316-007AC75B584A}"/>
              </a:ext>
            </a:extLst>
          </p:cNvPr>
          <p:cNvPicPr>
            <a:picLocks noChangeAspect="1"/>
          </p:cNvPicPr>
          <p:nvPr/>
        </p:nvPicPr>
        <p:blipFill rotWithShape="1">
          <a:blip r:embed="rId4"/>
          <a:srcRect r="249" b="-1"/>
          <a:stretch/>
        </p:blipFill>
        <p:spPr>
          <a:xfrm>
            <a:off x="5544298" y="4885764"/>
            <a:ext cx="7183640" cy="5401236"/>
          </a:xfrm>
          <a:prstGeom prst="rect">
            <a:avLst/>
          </a:prstGeom>
        </p:spPr>
      </p:pic>
      <p:pic>
        <p:nvPicPr>
          <p:cNvPr id="10" name="Kép 9" descr="A képen asztal, személy, beltéri, nő látható&#10;&#10;Automatikusan generált leírás">
            <a:extLst>
              <a:ext uri="{FF2B5EF4-FFF2-40B4-BE49-F238E27FC236}">
                <a16:creationId xmlns:a16="http://schemas.microsoft.com/office/drawing/2014/main" id="{6BDD79B3-5169-4C98-8C23-BEA14165A1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97" r="4085" b="2"/>
          <a:stretch/>
        </p:blipFill>
        <p:spPr>
          <a:xfrm>
            <a:off x="1" y="10"/>
            <a:ext cx="9023351" cy="5880056"/>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2" name="Picture 2" descr="A képen személy, beltéri, csoport, személyek látható&#10;&#10;Automatikusan generált leírás"/>
          <p:cNvPicPr>
            <a:picLocks noChangeAspect="1"/>
          </p:cNvPicPr>
          <p:nvPr/>
        </p:nvPicPr>
        <p:blipFill rotWithShape="1">
          <a:blip r:embed="rId6"/>
          <a:srcRect r="4613" b="-1"/>
          <a:stretch/>
        </p:blipFill>
        <p:spPr>
          <a:xfrm>
            <a:off x="12969241" y="6104964"/>
            <a:ext cx="5318760" cy="418203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TotalTime>
  <Words>827</Words>
  <Application>Microsoft Office PowerPoint</Application>
  <PresentationFormat>Egyéni</PresentationFormat>
  <Paragraphs>61</Paragraphs>
  <Slides>14</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14</vt:i4>
      </vt:variant>
    </vt:vector>
  </HeadingPairs>
  <TitlesOfParts>
    <vt:vector size="19" baseType="lpstr">
      <vt:lpstr>Prompt Light Bold</vt:lpstr>
      <vt:lpstr>Arial</vt:lpstr>
      <vt:lpstr>Prompt Light</vt:lpstr>
      <vt:lpstr>Calibri</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Ferenc Maurer</dc:creator>
  <cp:lastModifiedBy>Ferenc Maurer</cp:lastModifiedBy>
  <cp:revision>3</cp:revision>
  <dcterms:created xsi:type="dcterms:W3CDTF">2020-10-26T12:25:40Z</dcterms:created>
  <dcterms:modified xsi:type="dcterms:W3CDTF">2020-10-26T23:14:17Z</dcterms:modified>
</cp:coreProperties>
</file>